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9" r:id="rId4"/>
    <p:sldId id="260" r:id="rId5"/>
    <p:sldId id="258"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6"/>
  </p:normalViewPr>
  <p:slideViewPr>
    <p:cSldViewPr>
      <p:cViewPr>
        <p:scale>
          <a:sx n="95" d="100"/>
          <a:sy n="95" d="100"/>
        </p:scale>
        <p:origin x="376" y="3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415F6A35-D73C-45B0-89C0-6CD1DF9AA2D5}" type="datetimeFigureOut">
              <a:rPr lang="en-GB" smtClean="0"/>
              <a:t>10/01/2018</a:t>
            </a:fld>
            <a:endParaRPr lang="en-GB"/>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GB"/>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8D7571F6-7C9C-4B27-B343-9E2DDE557A69}" type="slidenum">
              <a:rPr lang="en-GB" smtClean="0"/>
              <a:t>‹#›</a:t>
            </a:fld>
            <a:endParaRPr lang="en-GB"/>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F6A35-D73C-45B0-89C0-6CD1DF9AA2D5}" type="datetimeFigureOut">
              <a:rPr lang="en-GB" smtClean="0"/>
              <a:t>10/01/2018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415F6A35-D73C-45B0-89C0-6CD1DF9AA2D5}" type="datetimeFigureOut">
              <a:rPr lang="en-GB" smtClean="0"/>
              <a:t>10/01/2018</a:t>
            </a:fld>
            <a:endParaRPr lang="en-GB"/>
          </a:p>
        </p:txBody>
      </p:sp>
      <p:sp>
        <p:nvSpPr>
          <p:cNvPr id="5" name="Footer Placeholder 4"/>
          <p:cNvSpPr>
            <a:spLocks noGrp="1"/>
          </p:cNvSpPr>
          <p:nvPr>
            <p:ph type="ftr" sz="quarter" idx="11"/>
          </p:nvPr>
        </p:nvSpPr>
        <p:spPr>
          <a:xfrm>
            <a:off x="4902140" y="6315950"/>
            <a:ext cx="2861142" cy="365125"/>
          </a:xfrm>
        </p:spPr>
        <p:txBody>
          <a:bodyPr/>
          <a:lstStyle/>
          <a:p>
            <a:endParaRPr lang="en-GB"/>
          </a:p>
        </p:txBody>
      </p:sp>
      <p:sp>
        <p:nvSpPr>
          <p:cNvPr id="6" name="Slide Number Placeholder 5"/>
          <p:cNvSpPr>
            <a:spLocks noGrp="1"/>
          </p:cNvSpPr>
          <p:nvPr>
            <p:ph type="sldNum" sz="quarter" idx="12"/>
          </p:nvPr>
        </p:nvSpPr>
        <p:spPr>
          <a:xfrm>
            <a:off x="8736012" y="5607593"/>
            <a:ext cx="407987" cy="365125"/>
          </a:xfrm>
        </p:spPr>
        <p:txBody>
          <a:bodyPr/>
          <a:lstStyle/>
          <a:p>
            <a:fld id="{8D7571F6-7C9C-4B27-B343-9E2DDE557A69}" type="slidenum">
              <a:rPr lang="en-GB" smtClean="0"/>
              <a:t>‹#›</a:t>
            </a:fld>
            <a:endParaRPr lang="en-GB"/>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5F6A35-D73C-45B0-89C0-6CD1DF9AA2D5}" type="datetimeFigureOut">
              <a:rPr lang="en-GB" smtClean="0"/>
              <a:t>10/01/2018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415F6A35-D73C-45B0-89C0-6CD1DF9AA2D5}" type="datetimeFigureOut">
              <a:rPr lang="en-GB" smtClean="0"/>
              <a:t>10/01/2018</a:t>
            </a:fld>
            <a:endParaRPr lang="en-GB"/>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GB"/>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8D7571F6-7C9C-4B27-B343-9E2DDE557A69}" type="slidenum">
              <a:rPr lang="en-GB" smtClean="0"/>
              <a:t>‹#›</a:t>
            </a:fld>
            <a:endParaRPr lang="en-GB"/>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mod="1">
    <p:ext uri="{DCECCB84-F9BA-43D5-87BE-67443E8EF086}">
      <p15:sldGuideLst xmlns:p15="http://schemas.microsoft.com/office/powerpoint/2012/main">
        <p15:guide id="1" pos="6456">
          <p15:clr>
            <a:srgbClr val="FBAE40"/>
          </p15:clr>
        </p15:guide>
        <p15:guide id="0" pos="484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5F6A35-D73C-45B0-89C0-6CD1DF9AA2D5}" type="datetimeFigureOut">
              <a:rPr lang="en-GB" smtClean="0"/>
              <a:t>10/01/2018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5F6A35-D73C-45B0-89C0-6CD1DF9AA2D5}" type="datetimeFigureOut">
              <a:rPr lang="en-GB" smtClean="0"/>
              <a:t>10/01/2018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5F6A35-D73C-45B0-89C0-6CD1DF9AA2D5}" type="datetimeFigureOut">
              <a:rPr lang="en-GB" smtClean="0"/>
              <a:t>10/01/2018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F6A35-D73C-45B0-89C0-6CD1DF9AA2D5}" type="datetimeFigureOut">
              <a:rPr lang="en-GB" smtClean="0"/>
              <a:t>10/01/2018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F6A35-D73C-45B0-89C0-6CD1DF9AA2D5}" type="datetimeFigureOut">
              <a:rPr lang="en-GB" smtClean="0"/>
              <a:t>10/01/2018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5F6A35-D73C-45B0-89C0-6CD1DF9AA2D5}" type="datetimeFigureOut">
              <a:rPr lang="en-GB" smtClean="0"/>
              <a:t>10/01/2018</a:t>
            </a:fld>
            <a:endParaRPr lang="en-GB"/>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8D7571F6-7C9C-4B27-B343-9E2DDE557A6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415F6A35-D73C-45B0-89C0-6CD1DF9AA2D5}" type="datetimeFigureOut">
              <a:rPr lang="en-GB" smtClean="0"/>
              <a:t>10/01/2018</a:t>
            </a:fld>
            <a:endParaRPr lang="en-GB"/>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GB"/>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8D7571F6-7C9C-4B27-B343-9E2DDE557A69}" type="slidenum">
              <a:rPr lang="en-GB" smtClean="0"/>
              <a:t>‹#›</a:t>
            </a:fld>
            <a:endParaRPr lang="en-GB"/>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61981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12598"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0" pos="212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danchubbmedia.weebly.com/" TargetMode="External"/><Relationship Id="rId4" Type="http://schemas.openxmlformats.org/officeDocument/2006/relationships/hyperlink" Target="https://benmacveana2.weebly.com/" TargetMode="External"/><Relationship Id="rId5" Type="http://schemas.openxmlformats.org/officeDocument/2006/relationships/image" Target="../media/image2.JPG"/><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s://jamesgittins2.weebly.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benmacveana2.weebly.com/advert.html" TargetMode="External"/><Relationship Id="rId4" Type="http://schemas.openxmlformats.org/officeDocument/2006/relationships/image" Target="../media/image5.png"/><Relationship Id="rId5" Type="http://schemas.microsoft.com/office/2007/relationships/hdphoto" Target="../media/hdphoto1.wdp"/><Relationship Id="rId6"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hyperlink" Target="https://benmacveana2.weebly.com/digipak.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hyperlink" Target="https://danchubbmedia.weebly.com/adver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hyperlink" Target="https://danchubbmedia.weebly.com/digipak.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08720"/>
            <a:ext cx="7772400" cy="2306687"/>
          </a:xfrm>
        </p:spPr>
        <p:txBody>
          <a:bodyPr>
            <a:normAutofit fontScale="90000"/>
          </a:bodyPr>
          <a:lstStyle/>
          <a:p>
            <a:r>
              <a:rPr lang="en-GB" dirty="0" smtClean="0">
                <a:latin typeface="Dolce Vita Heavy A Few Extra Pounds" charset="0"/>
                <a:ea typeface="Dolce Vita Heavy A Few Extra Pounds" charset="0"/>
                <a:cs typeface="Dolce Vita Heavy A Few Extra Pounds" charset="0"/>
              </a:rPr>
              <a:t>2.How effective is the combination of your main product and ancillary tasks?</a:t>
            </a:r>
            <a:endParaRPr lang="en-GB" dirty="0">
              <a:latin typeface="Dolce Vita Heavy A Few Extra Pounds" charset="0"/>
              <a:ea typeface="Dolce Vita Heavy A Few Extra Pounds" charset="0"/>
              <a:cs typeface="Dolce Vita Heavy A Few Extra Pounds"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504" y="3429000"/>
            <a:ext cx="4248472" cy="4248472"/>
          </a:xfrm>
          <a:prstGeom prst="rect">
            <a:avLst/>
          </a:prstGeom>
        </p:spPr>
      </p:pic>
      <p:sp>
        <p:nvSpPr>
          <p:cNvPr id="3" name="TextBox 2"/>
          <p:cNvSpPr txBox="1"/>
          <p:nvPr/>
        </p:nvSpPr>
        <p:spPr>
          <a:xfrm>
            <a:off x="7668344" y="6516052"/>
            <a:ext cx="1872208" cy="369332"/>
          </a:xfrm>
          <a:prstGeom prst="rect">
            <a:avLst/>
          </a:prstGeom>
          <a:noFill/>
        </p:spPr>
        <p:txBody>
          <a:bodyPr wrap="square" rtlCol="0">
            <a:spAutoFit/>
          </a:bodyPr>
          <a:lstStyle/>
          <a:p>
            <a:r>
              <a:rPr lang="en-GB" dirty="0" smtClean="0">
                <a:latin typeface="DIN Condensed Light" charset="0"/>
                <a:ea typeface="DIN Condensed Light" charset="0"/>
                <a:cs typeface="DIN Condensed Light" charset="0"/>
              </a:rPr>
              <a:t>By James Gittins</a:t>
            </a:r>
            <a:endParaRPr lang="en-GB" dirty="0">
              <a:latin typeface="DIN Condensed Light" charset="0"/>
              <a:ea typeface="DIN Condensed Light" charset="0"/>
              <a:cs typeface="DIN Condensed Light" charset="0"/>
            </a:endParaRPr>
          </a:p>
        </p:txBody>
      </p:sp>
    </p:spTree>
    <p:extLst>
      <p:ext uri="{BB962C8B-B14F-4D97-AF65-F5344CB8AC3E}">
        <p14:creationId xmlns:p14="http://schemas.microsoft.com/office/powerpoint/2010/main" val="1674403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59678"/>
            <a:ext cx="2875430" cy="1789202"/>
          </a:xfrm>
        </p:spPr>
        <p:txBody>
          <a:bodyPr>
            <a:normAutofit/>
          </a:bodyPr>
          <a:lstStyle/>
          <a:p>
            <a:r>
              <a:rPr lang="en-GB" sz="2400" dirty="0" smtClean="0">
                <a:latin typeface="Dolce Vita Heavy A Few Extra Pounds" charset="0"/>
                <a:ea typeface="Dolce Vita Heavy A Few Extra Pounds" charset="0"/>
                <a:cs typeface="Dolce Vita Heavy A Few Extra Pounds" charset="0"/>
                <a:hlinkClick r:id="rId2" tooltip="James"/>
              </a:rPr>
              <a:t>James's work</a:t>
            </a:r>
            <a:r>
              <a:rPr lang="en-GB" sz="2400" dirty="0" smtClean="0">
                <a:latin typeface="Dolce Vita Heavy A Few Extra Pounds" charset="0"/>
                <a:ea typeface="Dolce Vita Heavy A Few Extra Pounds" charset="0"/>
                <a:cs typeface="Dolce Vita Heavy A Few Extra Pounds" charset="0"/>
              </a:rPr>
              <a:t/>
            </a:r>
            <a:br>
              <a:rPr lang="en-GB" sz="2400" dirty="0" smtClean="0">
                <a:latin typeface="Dolce Vita Heavy A Few Extra Pounds" charset="0"/>
                <a:ea typeface="Dolce Vita Heavy A Few Extra Pounds" charset="0"/>
                <a:cs typeface="Dolce Vita Heavy A Few Extra Pounds" charset="0"/>
              </a:rPr>
            </a:br>
            <a:r>
              <a:rPr lang="en-GB" sz="2400" dirty="0">
                <a:latin typeface="Dolce Vita Heavy A Few Extra Pounds" charset="0"/>
                <a:ea typeface="Dolce Vita Heavy A Few Extra Pounds" charset="0"/>
                <a:cs typeface="Dolce Vita Heavy A Few Extra Pounds" charset="0"/>
              </a:rPr>
              <a:t/>
            </a:r>
            <a:br>
              <a:rPr lang="en-GB" sz="2400" dirty="0">
                <a:latin typeface="Dolce Vita Heavy A Few Extra Pounds" charset="0"/>
                <a:ea typeface="Dolce Vita Heavy A Few Extra Pounds" charset="0"/>
                <a:cs typeface="Dolce Vita Heavy A Few Extra Pounds" charset="0"/>
              </a:rPr>
            </a:br>
            <a:r>
              <a:rPr lang="en-GB" sz="2400" dirty="0" smtClean="0">
                <a:latin typeface="Dolce Vita Heavy A Few Extra Pounds" charset="0"/>
                <a:ea typeface="Dolce Vita Heavy A Few Extra Pounds" charset="0"/>
                <a:cs typeface="Dolce Vita Heavy A Few Extra Pounds" charset="0"/>
                <a:hlinkClick r:id="rId3" tooltip="Dan"/>
              </a:rPr>
              <a:t>Dan's Work</a:t>
            </a:r>
            <a:r>
              <a:rPr lang="en-GB" sz="2400" dirty="0" smtClean="0">
                <a:latin typeface="Dolce Vita Heavy A Few Extra Pounds" charset="0"/>
                <a:ea typeface="Dolce Vita Heavy A Few Extra Pounds" charset="0"/>
                <a:cs typeface="Dolce Vita Heavy A Few Extra Pounds" charset="0"/>
              </a:rPr>
              <a:t/>
            </a:r>
            <a:br>
              <a:rPr lang="en-GB" sz="2400" dirty="0" smtClean="0">
                <a:latin typeface="Dolce Vita Heavy A Few Extra Pounds" charset="0"/>
                <a:ea typeface="Dolce Vita Heavy A Few Extra Pounds" charset="0"/>
                <a:cs typeface="Dolce Vita Heavy A Few Extra Pounds" charset="0"/>
              </a:rPr>
            </a:br>
            <a:r>
              <a:rPr lang="en-GB" sz="2400">
                <a:latin typeface="Dolce Vita Heavy A Few Extra Pounds" charset="0"/>
                <a:ea typeface="Dolce Vita Heavy A Few Extra Pounds" charset="0"/>
                <a:cs typeface="Dolce Vita Heavy A Few Extra Pounds" charset="0"/>
              </a:rPr>
              <a:t/>
            </a:r>
            <a:br>
              <a:rPr lang="en-GB" sz="2400">
                <a:latin typeface="Dolce Vita Heavy A Few Extra Pounds" charset="0"/>
                <a:ea typeface="Dolce Vita Heavy A Few Extra Pounds" charset="0"/>
                <a:cs typeface="Dolce Vita Heavy A Few Extra Pounds" charset="0"/>
              </a:rPr>
            </a:br>
            <a:r>
              <a:rPr lang="en-GB" sz="2400" smtClean="0">
                <a:latin typeface="Dolce Vita Heavy A Few Extra Pounds" charset="0"/>
                <a:ea typeface="Dolce Vita Heavy A Few Extra Pounds" charset="0"/>
                <a:cs typeface="Dolce Vita Heavy A Few Extra Pounds" charset="0"/>
                <a:hlinkClick r:id="rId4" tooltip="Ben"/>
              </a:rPr>
              <a:t>Ben's Work</a:t>
            </a:r>
            <a:endParaRPr lang="en-GB" sz="2400" dirty="0">
              <a:latin typeface="Dolce Vita Heavy A Few Extra Pounds" charset="0"/>
              <a:ea typeface="Dolce Vita Heavy A Few Extra Pounds" charset="0"/>
              <a:cs typeface="Dolce Vita Heavy A Few Extra Pounds" charset="0"/>
            </a:endParaRPr>
          </a:p>
        </p:txBody>
      </p:sp>
      <p:sp>
        <p:nvSpPr>
          <p:cNvPr id="3" name="Content Placeholder 2"/>
          <p:cNvSpPr>
            <a:spLocks noGrp="1"/>
          </p:cNvSpPr>
          <p:nvPr>
            <p:ph idx="1"/>
          </p:nvPr>
        </p:nvSpPr>
        <p:spPr/>
        <p:txBody>
          <a:bodyPr>
            <a:normAutofit/>
          </a:bodyPr>
          <a:lstStyle/>
          <a:p>
            <a:r>
              <a:rPr lang="en-GB" sz="1800" dirty="0" smtClean="0">
                <a:latin typeface="DIN Condensed Light" charset="0"/>
                <a:ea typeface="DIN Condensed Light" charset="0"/>
                <a:cs typeface="DIN Condensed Light" charset="0"/>
              </a:rPr>
              <a:t>For our A2 Media Coursework, We had to do 2 ancillary tasks which were to create a Digipak and a print advert. There were 3 of us in the group and each one of us did 2-3 digipaks each and 2-3 print adverts each. The main focus was to link the products to the music video which makes the overall combination of products very effective and allows people to make a link between the products which should help sell the song ‘Afterglow’ to as many people as possible. We also needed to make sure the products linked to our target audience. By doing these ancillary tasks it allowed us to have some inspiration for our own digipak and print advert for our music video. It allowed us to see what type of design is suitable and ideal for our target audience and what others are designed like based on the genre. </a:t>
            </a:r>
            <a:endParaRPr lang="en-GB" sz="1800" dirty="0">
              <a:latin typeface="DIN Condensed Light" charset="0"/>
              <a:ea typeface="DIN Condensed Light" charset="0"/>
              <a:cs typeface="DIN Condensed Light" charset="0"/>
            </a:endParaRPr>
          </a:p>
        </p:txBody>
      </p:sp>
      <p:grpSp>
        <p:nvGrpSpPr>
          <p:cNvPr id="7" name="Group 6"/>
          <p:cNvGrpSpPr/>
          <p:nvPr/>
        </p:nvGrpSpPr>
        <p:grpSpPr>
          <a:xfrm>
            <a:off x="251520" y="2924944"/>
            <a:ext cx="3865334" cy="2156610"/>
            <a:chOff x="0" y="876300"/>
            <a:chExt cx="9144000" cy="5101771"/>
          </a:xfrm>
        </p:grpSpPr>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876300"/>
              <a:ext cx="9144000" cy="5086441"/>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0" y="876300"/>
              <a:ext cx="6804248" cy="5101771"/>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0" y="889000"/>
              <a:ext cx="2699792" cy="5080000"/>
            </a:xfrm>
            <a:prstGeom prst="rect">
              <a:avLst/>
            </a:prstGeom>
          </p:spPr>
        </p:pic>
      </p:grpSp>
    </p:spTree>
    <p:extLst>
      <p:ext uri="{BB962C8B-B14F-4D97-AF65-F5344CB8AC3E}">
        <p14:creationId xmlns:p14="http://schemas.microsoft.com/office/powerpoint/2010/main" val="3141192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6120720"/>
          </a:xfrm>
        </p:spPr>
        <p:txBody>
          <a:bodyPr>
            <a:normAutofit/>
          </a:bodyPr>
          <a:lstStyle/>
          <a:p>
            <a:r>
              <a:rPr lang="en-GB" sz="1800" dirty="0" smtClean="0">
                <a:latin typeface="DIN Condensed Light" charset="0"/>
                <a:ea typeface="DIN Condensed Light" charset="0"/>
                <a:cs typeface="DIN Condensed Light" charset="0"/>
              </a:rPr>
              <a:t>The functions of a print advert is to help promote and sell a music video</a:t>
            </a:r>
            <a:r>
              <a:rPr lang="en-GB" sz="1800" dirty="0">
                <a:latin typeface="DIN Condensed Light" charset="0"/>
                <a:ea typeface="DIN Condensed Light" charset="0"/>
                <a:cs typeface="DIN Condensed Light" charset="0"/>
              </a:rPr>
              <a:t>. They will let you know about when a new song/ CD is being </a:t>
            </a:r>
            <a:r>
              <a:rPr lang="en-GB" sz="1800" dirty="0" smtClean="0">
                <a:latin typeface="DIN Condensed Light" charset="0"/>
                <a:ea typeface="DIN Condensed Light" charset="0"/>
                <a:cs typeface="DIN Condensed Light" charset="0"/>
              </a:rPr>
              <a:t>released. They do this by putting the main features on the advert which usually include an image of the artist or something that relates strongly to the artist such as there logo and the name of the new song/CD. </a:t>
            </a:r>
            <a:endParaRPr lang="en-GB" sz="1800" dirty="0">
              <a:latin typeface="DIN Condensed Light" charset="0"/>
              <a:ea typeface="DIN Condensed Light" charset="0"/>
              <a:cs typeface="DIN Condensed Light" charset="0"/>
            </a:endParaRPr>
          </a:p>
          <a:p>
            <a:r>
              <a:rPr lang="en-GB" sz="1800" dirty="0" smtClean="0">
                <a:latin typeface="DIN Condensed Light" charset="0"/>
                <a:ea typeface="DIN Condensed Light" charset="0"/>
                <a:cs typeface="DIN Condensed Light" charset="0"/>
              </a:rPr>
              <a:t>The functions of a Digipak would include brand identity, colours and logos. By using a Digipak a brand identity can be created so you can automatically link the Digipak to the artist and know who the artist is just by the name of the title or the logo displayed by the CD. The use of a Digipak helps promote the artist and their songs.</a:t>
            </a:r>
            <a:endParaRPr lang="en-GB" sz="1800" dirty="0">
              <a:latin typeface="DIN Condensed Light" charset="0"/>
              <a:ea typeface="DIN Condensed Light" charset="0"/>
              <a:cs typeface="DIN Condensed Light" charset="0"/>
            </a:endParaRPr>
          </a:p>
        </p:txBody>
      </p:sp>
      <p:sp>
        <p:nvSpPr>
          <p:cNvPr id="2" name="TextBox 1"/>
          <p:cNvSpPr txBox="1"/>
          <p:nvPr/>
        </p:nvSpPr>
        <p:spPr>
          <a:xfrm>
            <a:off x="1403648" y="2780928"/>
            <a:ext cx="6336704" cy="1200329"/>
          </a:xfrm>
          <a:prstGeom prst="rect">
            <a:avLst/>
          </a:prstGeom>
          <a:noFill/>
        </p:spPr>
        <p:txBody>
          <a:bodyPr wrap="square" rtlCol="0">
            <a:spAutoFit/>
          </a:bodyPr>
          <a:lstStyle/>
          <a:p>
            <a:pPr algn="ctr"/>
            <a:r>
              <a:rPr lang="en-GB" sz="3600" dirty="0" smtClean="0">
                <a:latin typeface="Dolce Vita Heavy A Few Extra Pounds" charset="0"/>
                <a:ea typeface="Dolce Vita Heavy A Few Extra Pounds" charset="0"/>
                <a:cs typeface="Dolce Vita Heavy A Few Extra Pounds" charset="0"/>
                <a:hlinkClick r:id="rId2"/>
              </a:rPr>
              <a:t>Digipak research (Ben’s)</a:t>
            </a:r>
            <a:endParaRPr lang="en-GB" sz="3600" dirty="0" smtClean="0">
              <a:latin typeface="Dolce Vita Heavy A Few Extra Pounds" charset="0"/>
              <a:ea typeface="Dolce Vita Heavy A Few Extra Pounds" charset="0"/>
              <a:cs typeface="Dolce Vita Heavy A Few Extra Pounds" charset="0"/>
            </a:endParaRPr>
          </a:p>
          <a:p>
            <a:pPr algn="ctr"/>
            <a:r>
              <a:rPr lang="en-GB" sz="3600" dirty="0" smtClean="0">
                <a:latin typeface="Dolce Vita Heavy A Few Extra Pounds" charset="0"/>
                <a:ea typeface="Dolce Vita Heavy A Few Extra Pounds" charset="0"/>
                <a:cs typeface="Dolce Vita Heavy A Few Extra Pounds" charset="0"/>
                <a:hlinkClick r:id="rId3"/>
              </a:rPr>
              <a:t>Poster research (Ben’s)</a:t>
            </a:r>
            <a:endParaRPr lang="en-GB" sz="3600" dirty="0">
              <a:latin typeface="Dolce Vita Heavy A Few Extra Pounds" charset="0"/>
              <a:ea typeface="Dolce Vita Heavy A Few Extra Pounds" charset="0"/>
              <a:cs typeface="Dolce Vita Heavy A Few Extra Pounds" charset="0"/>
            </a:endParaRPr>
          </a:p>
        </p:txBody>
      </p:sp>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148064" y="3437791"/>
            <a:ext cx="3888432" cy="3888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448" y="4011218"/>
            <a:ext cx="5004048" cy="2741579"/>
          </a:xfrm>
          <a:prstGeom prst="rect">
            <a:avLst/>
          </a:prstGeom>
        </p:spPr>
      </p:pic>
    </p:spTree>
    <p:extLst>
      <p:ext uri="{BB962C8B-B14F-4D97-AF65-F5344CB8AC3E}">
        <p14:creationId xmlns:p14="http://schemas.microsoft.com/office/powerpoint/2010/main" val="3923148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tretch/>
        </p:blipFill>
        <p:spPr bwMode="auto">
          <a:xfrm>
            <a:off x="323528" y="2204864"/>
            <a:ext cx="4686300" cy="2636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504" y="116632"/>
            <a:ext cx="8784976" cy="1754326"/>
          </a:xfrm>
          <a:prstGeom prst="rect">
            <a:avLst/>
          </a:prstGeom>
          <a:noFill/>
        </p:spPr>
        <p:txBody>
          <a:bodyPr wrap="square" rtlCol="0">
            <a:spAutoFit/>
          </a:bodyPr>
          <a:lstStyle/>
          <a:p>
            <a:r>
              <a:rPr lang="en-GB" dirty="0" smtClean="0">
                <a:latin typeface="DIN Condensed Light" charset="0"/>
                <a:ea typeface="DIN Condensed Light" charset="0"/>
                <a:cs typeface="DIN Condensed Light" charset="0"/>
              </a:rPr>
              <a:t>Our print advert achieves the functions of a print advert by using the general features that you usually see on a print advert for a music video, Such as the name of the artist ‘Wilkinson’ and title of the song ‘Afterglow’. It also includes the date the album is out which allows the audience to know when they will be able to buy the song from. It also has the names of the other tracks included in the CD. There is also the name of the website which helps promote the artist as it sends the audience to look at the website which will have more information about the artist such as the artists other songs and tour dates etc.</a:t>
            </a:r>
            <a:endParaRPr lang="en-GB" dirty="0">
              <a:latin typeface="DIN Condensed Light" charset="0"/>
              <a:ea typeface="DIN Condensed Light" charset="0"/>
              <a:cs typeface="DIN Condensed Light"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247139" y="2197061"/>
            <a:ext cx="3139265" cy="4456494"/>
          </a:xfrm>
          <a:prstGeom prst="rect">
            <a:avLst/>
          </a:prstGeom>
        </p:spPr>
      </p:pic>
      <p:sp>
        <p:nvSpPr>
          <p:cNvPr id="3" name="TextBox 2"/>
          <p:cNvSpPr txBox="1"/>
          <p:nvPr/>
        </p:nvSpPr>
        <p:spPr>
          <a:xfrm>
            <a:off x="467544" y="4941168"/>
            <a:ext cx="4542284" cy="646331"/>
          </a:xfrm>
          <a:prstGeom prst="rect">
            <a:avLst/>
          </a:prstGeom>
          <a:noFill/>
        </p:spPr>
        <p:txBody>
          <a:bodyPr wrap="square" rtlCol="0">
            <a:spAutoFit/>
          </a:bodyPr>
          <a:lstStyle/>
          <a:p>
            <a:r>
              <a:rPr lang="en-GB" dirty="0" smtClean="0">
                <a:latin typeface="DIN Condensed Light" charset="0"/>
                <a:ea typeface="DIN Condensed Light" charset="0"/>
                <a:cs typeface="DIN Condensed Light" charset="0"/>
              </a:rPr>
              <a:t>Click the picture above to learn more about how this print advert was created</a:t>
            </a:r>
            <a:endParaRPr lang="en-GB" dirty="0">
              <a:latin typeface="DIN Condensed Light" charset="0"/>
              <a:ea typeface="DIN Condensed Light" charset="0"/>
              <a:cs typeface="DIN Condensed Light" charset="0"/>
            </a:endParaRPr>
          </a:p>
        </p:txBody>
      </p:sp>
    </p:spTree>
    <p:extLst>
      <p:ext uri="{BB962C8B-B14F-4D97-AF65-F5344CB8AC3E}">
        <p14:creationId xmlns:p14="http://schemas.microsoft.com/office/powerpoint/2010/main" val="1037353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hlinkClick r:id="rId2"/>
          </p:cNvPr>
          <p:cNvPicPr>
            <a:picLocks noGrp="1" noChangeAspect="1" noChangeArrowheads="1"/>
          </p:cNvPicPr>
          <p:nvPr>
            <p:ph idx="1"/>
          </p:nvPr>
        </p:nvPicPr>
        <p:blipFill rotWithShape="1">
          <a:blip r:embed="rId3">
            <a:extLst>
              <a:ext uri="{28A0092B-C50C-407E-A947-70E740481C1C}">
                <a14:useLocalDpi xmlns:a14="http://schemas.microsoft.com/office/drawing/2010/main"/>
              </a:ext>
            </a:extLst>
          </a:blip>
          <a:stretch/>
        </p:blipFill>
        <p:spPr bwMode="auto">
          <a:xfrm>
            <a:off x="400272" y="3212976"/>
            <a:ext cx="3328371"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95536" y="476672"/>
            <a:ext cx="8496944" cy="2308324"/>
          </a:xfrm>
          <a:prstGeom prst="rect">
            <a:avLst/>
          </a:prstGeom>
          <a:noFill/>
        </p:spPr>
        <p:txBody>
          <a:bodyPr wrap="square" rtlCol="0">
            <a:spAutoFit/>
          </a:bodyPr>
          <a:lstStyle/>
          <a:p>
            <a:r>
              <a:rPr lang="en-GB" dirty="0" smtClean="0">
                <a:latin typeface="DIN Condensed Light" charset="0"/>
                <a:ea typeface="DIN Condensed Light" charset="0"/>
                <a:cs typeface="DIN Condensed Light" charset="0"/>
              </a:rPr>
              <a:t>Our Digipak achieves the functions of a Digipak as it has a strong link with our other products which creates a strong brand identity. On the front cover the image of the figure with the smoke is very similar to what you see in our music video which allows the audience to create a link between the two of them. There is also lyrics from the song in our digipak such as ‘Smoke and Lasers’ and ‘Love and Ravers’ which have there own single panel each which creates a strong link to our music video.  The colours used are also very similar to the colours you see in our music video which again creates a strong link between the products. There is also the promotion of the artists social media links such as Facebook, Twitter and Instagram which helps the artist grow. </a:t>
            </a:r>
            <a:endParaRPr lang="en-GB" dirty="0">
              <a:latin typeface="DIN Condensed Light" charset="0"/>
              <a:ea typeface="DIN Condensed Light" charset="0"/>
              <a:cs typeface="DIN Condensed Light" charset="0"/>
            </a:endParaRPr>
          </a:p>
        </p:txBody>
      </p:sp>
      <p:sp>
        <p:nvSpPr>
          <p:cNvPr id="2" name="TextBox 1"/>
          <p:cNvSpPr txBox="1"/>
          <p:nvPr/>
        </p:nvSpPr>
        <p:spPr>
          <a:xfrm>
            <a:off x="323528" y="5085184"/>
            <a:ext cx="3405115" cy="923330"/>
          </a:xfrm>
          <a:prstGeom prst="rect">
            <a:avLst/>
          </a:prstGeom>
          <a:noFill/>
        </p:spPr>
        <p:txBody>
          <a:bodyPr wrap="square" rtlCol="0">
            <a:spAutoFit/>
          </a:bodyPr>
          <a:lstStyle/>
          <a:p>
            <a:r>
              <a:rPr lang="en-GB" dirty="0">
                <a:latin typeface="DIN Condensed Light" charset="0"/>
                <a:ea typeface="DIN Condensed Light" charset="0"/>
                <a:cs typeface="DIN Condensed Light" charset="0"/>
              </a:rPr>
              <a:t>Click the picture above to learn more about how this </a:t>
            </a:r>
            <a:r>
              <a:rPr lang="en-GB" dirty="0" smtClean="0">
                <a:latin typeface="DIN Condensed Light" charset="0"/>
                <a:ea typeface="DIN Condensed Light" charset="0"/>
                <a:cs typeface="DIN Condensed Light" charset="0"/>
              </a:rPr>
              <a:t>digipak was </a:t>
            </a:r>
            <a:r>
              <a:rPr lang="en-GB" dirty="0">
                <a:latin typeface="DIN Condensed Light" charset="0"/>
                <a:ea typeface="DIN Condensed Light" charset="0"/>
                <a:cs typeface="DIN Condensed Light" charset="0"/>
              </a:rPr>
              <a:t>created</a:t>
            </a:r>
          </a:p>
          <a:p>
            <a:endParaRPr lang="en-GB" dirty="0"/>
          </a:p>
        </p:txBody>
      </p:sp>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05387" y="3212976"/>
            <a:ext cx="4896544" cy="2817740"/>
          </a:xfrm>
          <a:prstGeom prst="rect">
            <a:avLst/>
          </a:prstGeom>
        </p:spPr>
      </p:pic>
    </p:spTree>
    <p:extLst>
      <p:ext uri="{BB962C8B-B14F-4D97-AF65-F5344CB8AC3E}">
        <p14:creationId xmlns:p14="http://schemas.microsoft.com/office/powerpoint/2010/main" val="3142363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
            </a:r>
            <a:br>
              <a:rPr lang="en-US" dirty="0">
                <a:solidFill>
                  <a:schemeClr val="tx1"/>
                </a:solidFill>
              </a:rPr>
            </a:br>
            <a:endParaRPr lang="en-GB" dirty="0">
              <a:solidFill>
                <a:schemeClr val="tx1"/>
              </a:solidFill>
            </a:endParaRPr>
          </a:p>
        </p:txBody>
      </p:sp>
      <p:sp>
        <p:nvSpPr>
          <p:cNvPr id="3" name="Content Placeholder 2"/>
          <p:cNvSpPr>
            <a:spLocks noGrp="1"/>
          </p:cNvSpPr>
          <p:nvPr>
            <p:ph idx="1"/>
          </p:nvPr>
        </p:nvSpPr>
        <p:spPr/>
        <p:txBody>
          <a:bodyPr>
            <a:normAutofit/>
          </a:bodyPr>
          <a:lstStyle/>
          <a:p>
            <a:r>
              <a:rPr lang="en-GB" dirty="0" smtClean="0">
                <a:latin typeface="DIN Condensed Light" charset="0"/>
                <a:ea typeface="DIN Condensed Light" charset="0"/>
                <a:cs typeface="DIN Condensed Light" charset="0"/>
              </a:rPr>
              <a:t>Font of ‘Afterglow’ is the same throughout each product </a:t>
            </a:r>
            <a:r>
              <a:rPr lang="mr-IN" dirty="0" smtClean="0">
                <a:latin typeface="DIN Condensed Light" charset="0"/>
                <a:ea typeface="DIN Condensed Light" charset="0"/>
                <a:cs typeface="DIN Condensed Light" charset="0"/>
              </a:rPr>
              <a:t>–</a:t>
            </a:r>
            <a:r>
              <a:rPr lang="en-GB" dirty="0" smtClean="0">
                <a:latin typeface="DIN Condensed Light" charset="0"/>
                <a:ea typeface="DIN Condensed Light" charset="0"/>
                <a:cs typeface="DIN Condensed Light" charset="0"/>
              </a:rPr>
              <a:t> it allows the audience to create a link between each product and so therefore helps with the promotion of the song, products and the artist.</a:t>
            </a:r>
          </a:p>
          <a:p>
            <a:r>
              <a:rPr lang="en-GB" dirty="0" smtClean="0">
                <a:latin typeface="DIN Condensed Light" charset="0"/>
                <a:ea typeface="DIN Condensed Light" charset="0"/>
                <a:cs typeface="DIN Condensed Light" charset="0"/>
              </a:rPr>
              <a:t>Very similar colours used in the print advert and digipak, These colours used are bright </a:t>
            </a:r>
            <a:r>
              <a:rPr lang="mr-IN" dirty="0" smtClean="0">
                <a:latin typeface="DIN Condensed Light" charset="0"/>
                <a:ea typeface="DIN Condensed Light" charset="0"/>
                <a:cs typeface="DIN Condensed Light" charset="0"/>
              </a:rPr>
              <a:t>–</a:t>
            </a:r>
            <a:r>
              <a:rPr lang="en-GB" dirty="0" smtClean="0">
                <a:latin typeface="DIN Condensed Light" charset="0"/>
                <a:ea typeface="DIN Condensed Light" charset="0"/>
                <a:cs typeface="DIN Condensed Light" charset="0"/>
              </a:rPr>
              <a:t> This again creates a link for the audience between the products and so therefore helps again with promotion.</a:t>
            </a:r>
          </a:p>
          <a:p>
            <a:r>
              <a:rPr lang="en-GB" dirty="0" smtClean="0">
                <a:latin typeface="DIN Condensed Light" charset="0"/>
                <a:ea typeface="DIN Condensed Light" charset="0"/>
                <a:cs typeface="DIN Condensed Light" charset="0"/>
              </a:rPr>
              <a:t>Overall, seamless </a:t>
            </a:r>
            <a:r>
              <a:rPr lang="en-GB" dirty="0">
                <a:latin typeface="DIN Condensed Light" charset="0"/>
                <a:ea typeface="DIN Condensed Light" charset="0"/>
                <a:cs typeface="DIN Condensed Light" charset="0"/>
              </a:rPr>
              <a:t>links between each professional quality product, which makes the overall combination very effective at its purpose, to sell the song Afterglow to as many people as </a:t>
            </a:r>
            <a:r>
              <a:rPr lang="en-GB" dirty="0" smtClean="0">
                <a:latin typeface="DIN Condensed Light" charset="0"/>
                <a:ea typeface="DIN Condensed Light" charset="0"/>
                <a:cs typeface="DIN Condensed Light" charset="0"/>
              </a:rPr>
              <a:t>possible. </a:t>
            </a:r>
            <a:endParaRPr lang="en-GB" dirty="0">
              <a:latin typeface="DIN Condensed Light" charset="0"/>
              <a:ea typeface="DIN Condensed Light" charset="0"/>
              <a:cs typeface="DIN Condensed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1153" y="3501008"/>
            <a:ext cx="3715047" cy="214121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rot="16200000">
            <a:off x="715331" y="242229"/>
            <a:ext cx="2621643" cy="3721679"/>
          </a:xfrm>
          <a:prstGeom prst="rect">
            <a:avLst/>
          </a:prstGeom>
        </p:spPr>
      </p:pic>
    </p:spTree>
    <p:extLst>
      <p:ext uri="{BB962C8B-B14F-4D97-AF65-F5344CB8AC3E}">
        <p14:creationId xmlns:p14="http://schemas.microsoft.com/office/powerpoint/2010/main" val="862432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majorFont>
      <a:minorFont>
        <a:latin typeface="Corbel" panose="020B0503020204020204"/>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Template>
  <TotalTime>181</TotalTime>
  <Words>742</Words>
  <Application>Microsoft Macintosh PowerPoint</Application>
  <PresentationFormat>On-screen Show (4:3)</PresentationFormat>
  <Paragraphs>16</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Century Schoolbook</vt:lpstr>
      <vt:lpstr>Corbel</vt:lpstr>
      <vt:lpstr>DIN Condensed Light</vt:lpstr>
      <vt:lpstr>Dolce Vita Heavy A Few Extra Pounds</vt:lpstr>
      <vt:lpstr>Arial</vt:lpstr>
      <vt:lpstr>Headlines</vt:lpstr>
      <vt:lpstr>2.How effective is the combination of your main product and ancillary tasks?</vt:lpstr>
      <vt:lpstr>James's work  Dan's Work  Ben's Work</vt:lpstr>
      <vt:lpstr>PowerPoint Presentation</vt:lpstr>
      <vt:lpstr>PowerPoint Presentation</vt:lpstr>
      <vt:lpstr>PowerPoint Presentation</vt:lpstr>
      <vt:lpstr> </vt:lpstr>
    </vt:vector>
  </TitlesOfParts>
  <Manager/>
  <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2.How effective is the combination of</dc:title>
  <dc:subject/>
  <dc:creator>user</dc:creator>
  <cp:keywords/>
  <dc:description/>
  <cp:lastModifiedBy>Ben Macvean</cp:lastModifiedBy>
  <cp:revision>19</cp:revision>
  <dcterms:created xsi:type="dcterms:W3CDTF">2018-01-09T10:08:42Z</dcterms:created>
  <dcterms:modified xsi:type="dcterms:W3CDTF">2018-01-10T21:23:47Z</dcterms:modified>
  <cp:category/>
</cp:coreProperties>
</file>